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0" r:id="rId3"/>
    <p:sldId id="264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F2222-3E68-4BFE-8145-15E56A408910}" type="datetimeFigureOut">
              <a:rPr lang="en-GB" smtClean="0"/>
              <a:t>21/12/2018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93EBA-95D8-4785-9CA8-796152BB7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57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93EBA-95D8-4785-9CA8-796152BB7E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5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2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2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2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9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1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2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04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4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3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7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7: Making a dairy product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29" y="404664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503938" y="318007"/>
            <a:ext cx="8194608" cy="6253887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20688"/>
            <a:ext cx="7056784" cy="3847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Learning Objectives: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• To </a:t>
            </a:r>
            <a:r>
              <a:rPr lang="en-GB" sz="2400" dirty="0">
                <a:latin typeface="Tahoma" panose="020B0604030504040204" pitchFamily="34" charset="0"/>
              </a:rPr>
              <a:t>understand how dairy products are made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• To </a:t>
            </a:r>
            <a:r>
              <a:rPr lang="en-GB" sz="2400" dirty="0">
                <a:latin typeface="Tahoma" panose="020B0604030504040204" pitchFamily="34" charset="0"/>
              </a:rPr>
              <a:t>make a dairy product</a:t>
            </a:r>
          </a:p>
          <a:p>
            <a:pPr algn="ctr"/>
            <a:endParaRPr lang="en-GB" sz="2000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800" dirty="0" smtClean="0">
                <a:solidFill>
                  <a:srgbClr val="E85803"/>
                </a:solidFill>
                <a:latin typeface="Tahoma" panose="020B0604030504040204" pitchFamily="34" charset="0"/>
              </a:rPr>
              <a:t>Talk to your partner: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</a:rPr>
              <a:t>What is a dairy product? Where do they come from?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</a:rPr>
              <a:t>How many dairy products can you remember?</a:t>
            </a:r>
            <a:endParaRPr lang="en-GB" sz="2800" dirty="0">
              <a:latin typeface="Tahom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47" y="4393852"/>
            <a:ext cx="3251990" cy="21655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503938" y="318007"/>
            <a:ext cx="8194608" cy="6253887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941" y="476672"/>
            <a:ext cx="8194608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Nutritional benefits of milk</a:t>
            </a:r>
          </a:p>
          <a:p>
            <a:pPr algn="ctr"/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</a:rPr>
              <a:t>Milk </a:t>
            </a:r>
            <a:r>
              <a:rPr lang="en-GB" sz="2400" dirty="0">
                <a:latin typeface="Tahoma" panose="020B0604030504040204" pitchFamily="34" charset="0"/>
              </a:rPr>
              <a:t>is high in protein </a:t>
            </a:r>
            <a:r>
              <a:rPr lang="en-GB" sz="2400" dirty="0" smtClean="0">
                <a:latin typeface="Tahoma" panose="020B0604030504040204" pitchFamily="34" charset="0"/>
              </a:rPr>
              <a:t>and helps </a:t>
            </a:r>
            <a:r>
              <a:rPr lang="en-GB" sz="2400" dirty="0">
                <a:latin typeface="Tahoma" panose="020B0604030504040204" pitchFamily="34" charset="0"/>
              </a:rPr>
              <a:t>our body grow.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Tahoma" panose="020B0604030504040204" pitchFamily="34" charset="0"/>
              </a:rPr>
              <a:t>It </a:t>
            </a:r>
            <a:r>
              <a:rPr lang="en-GB" sz="2400" dirty="0">
                <a:latin typeface="Tahoma" panose="020B0604030504040204" pitchFamily="34" charset="0"/>
              </a:rPr>
              <a:t>is high in calcium and vitamin D which help keep our bones and teeth healthy</a:t>
            </a:r>
            <a:r>
              <a:rPr lang="en-GB" sz="2400" dirty="0" smtClean="0">
                <a:latin typeface="Tahoma" panose="020B0604030504040204" pitchFamily="34" charset="0"/>
              </a:rPr>
              <a:t>.</a:t>
            </a:r>
          </a:p>
          <a:p>
            <a:pPr algn="ctr"/>
            <a:endParaRPr lang="en-GB" sz="2400" dirty="0">
              <a:latin typeface="Tahoma" panose="020B0604030504040204" pitchFamily="34" charset="0"/>
            </a:endParaRPr>
          </a:p>
          <a:p>
            <a:pPr algn="ctr"/>
            <a:r>
              <a:rPr lang="en-GB" sz="2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Did you know? </a:t>
            </a: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To </a:t>
            </a:r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get the same amount of calcium that is in one glass of milk, we would have to eat 11 portions of spinach, 4 portions of broccoli and 63 B</a:t>
            </a: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russel </a:t>
            </a:r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sprouts!</a:t>
            </a:r>
          </a:p>
          <a:p>
            <a:pPr algn="ctr"/>
            <a:endParaRPr lang="en-GB" sz="2800" dirty="0">
              <a:latin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64" y="4573157"/>
            <a:ext cx="3389362" cy="22573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1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74696" y="404664"/>
            <a:ext cx="8194608" cy="597666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20688"/>
            <a:ext cx="7776864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Processing m</a:t>
            </a:r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ilk</a:t>
            </a:r>
            <a:endParaRPr lang="en-GB" sz="4000" b="1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dirty="0">
                <a:latin typeface="Tahoma" panose="020B0604030504040204" pitchFamily="34" charset="0"/>
              </a:rPr>
              <a:t>Dairy cows produce milk and have to be milked twice a day. The milk has to be quickly stored at a low temperature to keep it fresh. It is then taken to a dairy to be processed</a:t>
            </a:r>
            <a:r>
              <a:rPr lang="en-GB" sz="2000" dirty="0" smtClean="0">
                <a:latin typeface="Tahoma" panose="020B0604030504040204" pitchFamily="34" charset="0"/>
              </a:rPr>
              <a:t>.</a:t>
            </a:r>
          </a:p>
          <a:p>
            <a:pPr algn="ctr"/>
            <a:endParaRPr lang="en-GB" sz="2000" dirty="0">
              <a:latin typeface="Tahoma" panose="020B0604030504040204" pitchFamily="34" charset="0"/>
            </a:endParaRPr>
          </a:p>
          <a:p>
            <a:pPr algn="ctr"/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At the </a:t>
            </a: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dairy</a:t>
            </a:r>
            <a:r>
              <a:rPr lang="en-GB" sz="2000" dirty="0">
                <a:solidFill>
                  <a:srgbClr val="E85803"/>
                </a:solidFill>
                <a:latin typeface="Tahoma" panose="020B0604030504040204" pitchFamily="34" charset="0"/>
              </a:rPr>
              <a:t>, the milk is pasteurised which involves it being heated up very quickly and cooled down again to kill any harmful bacteria. </a:t>
            </a:r>
            <a:endParaRPr lang="en-GB" sz="2000" dirty="0" smtClean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endParaRPr lang="en-GB" sz="2000" dirty="0" smtClean="0">
              <a:latin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</a:rPr>
              <a:t>After </a:t>
            </a:r>
            <a:r>
              <a:rPr lang="en-GB" sz="2000" dirty="0">
                <a:latin typeface="Tahoma" panose="020B0604030504040204" pitchFamily="34" charset="0"/>
              </a:rPr>
              <a:t>that, the milk is separated into its cream and liquid components before being standardised (re-blended so that the milk contains the amount of fat required e.g. semi-skimmed).</a:t>
            </a:r>
          </a:p>
          <a:p>
            <a:pPr algn="ctr"/>
            <a:endParaRPr lang="en-GB" sz="4000" b="1" dirty="0">
              <a:solidFill>
                <a:srgbClr val="FF3399"/>
              </a:solidFill>
              <a:latin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69" y="4509119"/>
            <a:ext cx="3573661" cy="18461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7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332656"/>
            <a:ext cx="8496944" cy="597666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76672"/>
            <a:ext cx="8208912" cy="3754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Cream</a:t>
            </a:r>
          </a:p>
          <a:p>
            <a:pPr algn="ctr"/>
            <a:endParaRPr lang="en-GB" b="1" dirty="0">
              <a:latin typeface="Tahoma" panose="020B0604030504040204" pitchFamily="34" charset="0"/>
            </a:endParaRPr>
          </a:p>
          <a:p>
            <a:pPr algn="ctr"/>
            <a:r>
              <a:rPr lang="en-GB" sz="2800" dirty="0" smtClean="0">
                <a:latin typeface="Tahoma" panose="020B0604030504040204" pitchFamily="34" charset="0"/>
              </a:rPr>
              <a:t>The fat and liquid content of fresh unpasteurised </a:t>
            </a:r>
            <a:r>
              <a:rPr lang="en-GB" sz="2800" dirty="0">
                <a:latin typeface="Tahoma" panose="020B0604030504040204" pitchFamily="34" charset="0"/>
              </a:rPr>
              <a:t>milk quickly separates and the fat rises to the top. This fat layer is </a:t>
            </a:r>
            <a:r>
              <a:rPr lang="en-GB" sz="2800" dirty="0" smtClean="0">
                <a:latin typeface="Tahoma" panose="020B0604030504040204" pitchFamily="34" charset="0"/>
              </a:rPr>
              <a:t>known </a:t>
            </a:r>
            <a:r>
              <a:rPr lang="en-GB" sz="2800" dirty="0">
                <a:latin typeface="Tahoma" panose="020B0604030504040204" pitchFamily="34" charset="0"/>
              </a:rPr>
              <a:t>as </a:t>
            </a:r>
            <a:r>
              <a:rPr lang="en-GB" sz="2800" dirty="0" smtClean="0">
                <a:latin typeface="Tahoma" panose="020B0604030504040204" pitchFamily="34" charset="0"/>
              </a:rPr>
              <a:t>cream.</a:t>
            </a:r>
          </a:p>
          <a:p>
            <a:pPr algn="ctr"/>
            <a:r>
              <a:rPr lang="en-GB" sz="2800" dirty="0">
                <a:latin typeface="Tahoma" panose="020B0604030504040204" pitchFamily="34" charset="0"/>
              </a:rPr>
              <a:t>Once the cream has been separated from the milk, it </a:t>
            </a:r>
            <a:r>
              <a:rPr lang="en-GB" sz="2800" dirty="0" smtClean="0">
                <a:latin typeface="Tahoma" panose="020B0604030504040204" pitchFamily="34" charset="0"/>
              </a:rPr>
              <a:t>is pasteurised.</a:t>
            </a: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16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2096910" cy="31409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332656"/>
            <a:ext cx="8496944" cy="597666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76672"/>
            <a:ext cx="8208912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Butter</a:t>
            </a:r>
          </a:p>
          <a:p>
            <a:pPr algn="ctr"/>
            <a:endParaRPr lang="en-GB" b="1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800" dirty="0">
                <a:latin typeface="Tahoma" panose="020B0604030504040204" pitchFamily="34" charset="0"/>
              </a:rPr>
              <a:t>Once the cream has been separated from the </a:t>
            </a:r>
            <a:r>
              <a:rPr lang="en-GB" sz="2800" dirty="0" smtClean="0">
                <a:latin typeface="Tahoma" panose="020B0604030504040204" pitchFamily="34" charset="0"/>
              </a:rPr>
              <a:t>milk, it can be turned into butter by continuously </a:t>
            </a:r>
            <a:r>
              <a:rPr lang="en-GB" sz="2800" dirty="0">
                <a:latin typeface="Tahoma" panose="020B0604030504040204" pitchFamily="34" charset="0"/>
              </a:rPr>
              <a:t>churning </a:t>
            </a:r>
            <a:r>
              <a:rPr lang="en-GB" sz="2800" dirty="0" smtClean="0">
                <a:latin typeface="Tahoma" panose="020B0604030504040204" pitchFamily="34" charset="0"/>
              </a:rPr>
              <a:t>it to separate </a:t>
            </a:r>
            <a:r>
              <a:rPr lang="en-GB" sz="2800" dirty="0">
                <a:latin typeface="Tahoma" panose="020B0604030504040204" pitchFamily="34" charset="0"/>
              </a:rPr>
              <a:t>the solid milk fat from the liquid buttermilk</a:t>
            </a:r>
            <a:r>
              <a:rPr lang="en-GB" sz="2800" dirty="0" smtClean="0">
                <a:latin typeface="Tahoma" panose="020B0604030504040204" pitchFamily="34" charset="0"/>
              </a:rPr>
              <a:t>.</a:t>
            </a:r>
          </a:p>
          <a:p>
            <a:pPr algn="ctr"/>
            <a:endParaRPr lang="en-GB" b="1" dirty="0" smtClean="0">
              <a:latin typeface="Tahoma" panose="020B0604030504040204" pitchFamily="34" charset="0"/>
            </a:endParaRPr>
          </a:p>
          <a:p>
            <a:pPr algn="ctr"/>
            <a:r>
              <a:rPr lang="en-GB" sz="2800" dirty="0" smtClean="0">
                <a:latin typeface="Tahoma" panose="020B0604030504040204" pitchFamily="34" charset="0"/>
              </a:rPr>
              <a:t>Today, we will be completing this process for ourselves and making our own butter that we can use to make our food products.</a:t>
            </a:r>
            <a:endParaRPr lang="en-GB" sz="2800" dirty="0">
              <a:latin typeface="Tahoma" panose="020B0604030504040204" pitchFamily="34" charset="0"/>
            </a:endParaRPr>
          </a:p>
          <a:p>
            <a:pPr algn="ctr"/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16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6" y="4653136"/>
            <a:ext cx="2119672" cy="21196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332656"/>
            <a:ext cx="8496944" cy="597666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76672"/>
            <a:ext cx="8208912" cy="56630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Making our own butter</a:t>
            </a:r>
          </a:p>
          <a:p>
            <a:pPr algn="ctr"/>
            <a:endParaRPr lang="en-GB" b="1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Tahoma" panose="020B0604030504040204" pitchFamily="34" charset="0"/>
              </a:rPr>
              <a:t>W</a:t>
            </a:r>
            <a:r>
              <a:rPr lang="en-GB" sz="2400" dirty="0" smtClean="0">
                <a:latin typeface="Tahoma" panose="020B0604030504040204" pitchFamily="34" charset="0"/>
              </a:rPr>
              <a:t>e </a:t>
            </a:r>
            <a:r>
              <a:rPr lang="en-GB" sz="2400" dirty="0">
                <a:latin typeface="Tahoma" panose="020B0604030504040204" pitchFamily="34" charset="0"/>
              </a:rPr>
              <a:t>need to fill our containers so that they are approximately a third full. H</a:t>
            </a:r>
            <a:r>
              <a:rPr lang="en-GB" sz="2400" dirty="0" smtClean="0">
                <a:latin typeface="Tahoma" panose="020B0604030504040204" pitchFamily="34" charset="0"/>
              </a:rPr>
              <a:t>ow can we use Maths to help us do this?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Once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the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cream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has been added to the container, screw the lid on tightly.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Tahoma" panose="020B0604030504040204" pitchFamily="34" charset="0"/>
              </a:rPr>
              <a:t>T</a:t>
            </a:r>
            <a:r>
              <a:rPr lang="en-GB" sz="2400" dirty="0" smtClean="0">
                <a:latin typeface="Tahoma" panose="020B0604030504040204" pitchFamily="34" charset="0"/>
              </a:rPr>
              <a:t>ake </a:t>
            </a:r>
            <a:r>
              <a:rPr lang="en-GB" sz="2400" dirty="0">
                <a:latin typeface="Tahoma" panose="020B0604030504040204" pitchFamily="34" charset="0"/>
              </a:rPr>
              <a:t>turns to shake the container for up to half an </a:t>
            </a:r>
            <a:r>
              <a:rPr lang="en-GB" sz="2400" dirty="0" smtClean="0">
                <a:latin typeface="Tahoma" panose="020B0604030504040204" pitchFamily="34" charset="0"/>
              </a:rPr>
              <a:t>hour while you compete in the Dairy Olympics!</a:t>
            </a:r>
            <a:endParaRPr lang="en-GB" sz="2400" dirty="0">
              <a:latin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Observe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the changes that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your </a:t>
            </a:r>
            <a:r>
              <a:rPr lang="en-GB" sz="2400" dirty="0">
                <a:solidFill>
                  <a:srgbClr val="E85803"/>
                </a:solidFill>
                <a:latin typeface="Tahoma" panose="020B0604030504040204" pitchFamily="34" charset="0"/>
              </a:rPr>
              <a:t>cream goes </a:t>
            </a:r>
            <a:r>
              <a:rPr lang="en-GB" sz="2400" dirty="0" smtClean="0">
                <a:solidFill>
                  <a:srgbClr val="E85803"/>
                </a:solidFill>
                <a:latin typeface="Tahoma" panose="020B0604030504040204" pitchFamily="34" charset="0"/>
              </a:rPr>
              <a:t>through- what do you notice?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Tahoma" panose="020B0604030504040204" pitchFamily="34" charset="0"/>
              </a:rPr>
              <a:t>Pour away the buttermilk and refrigerate </a:t>
            </a:r>
            <a:r>
              <a:rPr lang="en-GB" sz="2400" dirty="0">
                <a:latin typeface="Tahoma" panose="020B0604030504040204" pitchFamily="34" charset="0"/>
              </a:rPr>
              <a:t>your butter, ready to use in your </a:t>
            </a:r>
            <a:r>
              <a:rPr lang="en-GB" sz="2400" dirty="0" smtClean="0">
                <a:latin typeface="Tahoma" panose="020B0604030504040204" pitchFamily="34" charset="0"/>
              </a:rPr>
              <a:t>recipe in Stage 8!</a:t>
            </a:r>
            <a:endParaRPr lang="en-GB" sz="2400" dirty="0">
              <a:latin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solidFill>
                <a:schemeClr val="accent1"/>
              </a:solidFill>
              <a:latin typeface="Tahoma" panose="020B0604030504040204" pitchFamily="34" charset="0"/>
            </a:endParaRPr>
          </a:p>
          <a:p>
            <a:pPr algn="ctr"/>
            <a:endParaRPr lang="en-GB" sz="16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21050"/>
            <a:ext cx="2555776" cy="17047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1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323528" y="332656"/>
            <a:ext cx="8496944" cy="597666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76672"/>
            <a:ext cx="8208912" cy="2708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Yoghurt</a:t>
            </a:r>
          </a:p>
          <a:p>
            <a:pPr algn="ctr"/>
            <a:endParaRPr lang="en-GB" b="1" dirty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To make yoghurt, harmless bacteria are added to pasteurised milk. </a:t>
            </a:r>
          </a:p>
          <a:p>
            <a:pPr algn="ctr"/>
            <a:r>
              <a:rPr lang="en-GB" sz="2400" dirty="0" smtClean="0">
                <a:latin typeface="Tahoma" panose="020B0604030504040204" pitchFamily="34" charset="0"/>
              </a:rPr>
              <a:t>The bacteria produce </a:t>
            </a:r>
            <a:r>
              <a:rPr lang="en-GB" sz="2400" dirty="0">
                <a:latin typeface="Tahoma" panose="020B0604030504040204" pitchFamily="34" charset="0"/>
              </a:rPr>
              <a:t>lactic acid, which thickens the </a:t>
            </a:r>
            <a:r>
              <a:rPr lang="en-GB" sz="2400" dirty="0" smtClean="0">
                <a:latin typeface="Tahoma" panose="020B0604030504040204" pitchFamily="34" charset="0"/>
              </a:rPr>
              <a:t>milk and  turns </a:t>
            </a:r>
            <a:r>
              <a:rPr lang="en-GB" sz="2400" dirty="0">
                <a:latin typeface="Tahoma" panose="020B0604030504040204" pitchFamily="34" charset="0"/>
              </a:rPr>
              <a:t>it into yoghurt.</a:t>
            </a:r>
            <a:endParaRPr lang="en-GB" sz="2400" dirty="0" smtClean="0">
              <a:latin typeface="Tahoma" panose="020B0604030504040204" pitchFamily="34" charset="0"/>
            </a:endParaRPr>
          </a:p>
          <a:p>
            <a:pPr algn="ctr"/>
            <a:endParaRPr lang="en-GB" sz="16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0237"/>
            <a:ext cx="4179175" cy="27809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446</Words>
  <Application>Microsoft Office PowerPoint</Application>
  <PresentationFormat>On-screen Show (4:3)</PresentationFormat>
  <Paragraphs>41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30</cp:revision>
  <dcterms:created xsi:type="dcterms:W3CDTF">2018-09-18T08:43:35Z</dcterms:created>
  <dcterms:modified xsi:type="dcterms:W3CDTF">2018-12-21T13:38:58Z</dcterms:modified>
</cp:coreProperties>
</file>